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18"/>
  </p:notesMasterIdLst>
  <p:sldIdLst>
    <p:sldId id="256" r:id="rId2"/>
    <p:sldId id="257" r:id="rId3"/>
    <p:sldId id="258" r:id="rId4"/>
    <p:sldId id="287" r:id="rId5"/>
    <p:sldId id="281" r:id="rId6"/>
    <p:sldId id="282" r:id="rId7"/>
    <p:sldId id="284" r:id="rId8"/>
    <p:sldId id="286" r:id="rId9"/>
    <p:sldId id="262" r:id="rId10"/>
    <p:sldId id="290" r:id="rId11"/>
    <p:sldId id="292" r:id="rId12"/>
    <p:sldId id="288" r:id="rId13"/>
    <p:sldId id="291" r:id="rId14"/>
    <p:sldId id="293" r:id="rId15"/>
    <p:sldId id="294" r:id="rId16"/>
    <p:sldId id="280" r:id="rId17"/>
  </p:sldIdLst>
  <p:sldSz cx="9144000" cy="6858000" type="screen4x3"/>
  <p:notesSz cx="7053263" cy="9356725"/>
  <p:defaultTextStyle>
    <a:defPPr>
      <a:defRPr lang="en-US"/>
    </a:defPPr>
    <a:lvl1pPr algn="ctr" rtl="0" fontAlgn="base">
      <a:spcBef>
        <a:spcPct val="20000"/>
      </a:spcBef>
      <a:spcAft>
        <a:spcPct val="0"/>
      </a:spcAft>
      <a:buClr>
        <a:srgbClr val="A03033"/>
      </a:buClr>
      <a:buSzPct val="140000"/>
      <a:buFont typeface="Arial" charset="0"/>
      <a:defRPr sz="1600" kern="1200">
        <a:solidFill>
          <a:srgbClr val="5F5F5F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20000"/>
      </a:spcBef>
      <a:spcAft>
        <a:spcPct val="0"/>
      </a:spcAft>
      <a:buClr>
        <a:srgbClr val="A03033"/>
      </a:buClr>
      <a:buSzPct val="140000"/>
      <a:buFont typeface="Arial" charset="0"/>
      <a:defRPr sz="1600" kern="1200">
        <a:solidFill>
          <a:srgbClr val="5F5F5F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20000"/>
      </a:spcBef>
      <a:spcAft>
        <a:spcPct val="0"/>
      </a:spcAft>
      <a:buClr>
        <a:srgbClr val="A03033"/>
      </a:buClr>
      <a:buSzPct val="140000"/>
      <a:buFont typeface="Arial" charset="0"/>
      <a:defRPr sz="1600" kern="1200">
        <a:solidFill>
          <a:srgbClr val="5F5F5F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20000"/>
      </a:spcBef>
      <a:spcAft>
        <a:spcPct val="0"/>
      </a:spcAft>
      <a:buClr>
        <a:srgbClr val="A03033"/>
      </a:buClr>
      <a:buSzPct val="140000"/>
      <a:buFont typeface="Arial" charset="0"/>
      <a:defRPr sz="1600" kern="1200">
        <a:solidFill>
          <a:srgbClr val="5F5F5F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20000"/>
      </a:spcBef>
      <a:spcAft>
        <a:spcPct val="0"/>
      </a:spcAft>
      <a:buClr>
        <a:srgbClr val="A03033"/>
      </a:buClr>
      <a:buSzPct val="140000"/>
      <a:buFont typeface="Arial" charset="0"/>
      <a:defRPr sz="1600" kern="1200">
        <a:solidFill>
          <a:srgbClr val="5F5F5F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rgbClr val="5F5F5F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rgbClr val="5F5F5F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rgbClr val="5F5F5F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rgbClr val="5F5F5F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11" autoAdjust="0"/>
    <p:restoredTop sz="94599"/>
  </p:normalViewPr>
  <p:slideViewPr>
    <p:cSldViewPr>
      <p:cViewPr>
        <p:scale>
          <a:sx n="108" d="100"/>
          <a:sy n="108" d="100"/>
        </p:scale>
        <p:origin x="1776" y="1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5938" cy="468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5738" y="0"/>
            <a:ext cx="3055937" cy="468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064488-04E0-6245-9E9B-0E880A37B379}" type="datetimeFigureOut">
              <a:rPr lang="en-US" smtClean="0"/>
              <a:t>12/28/16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20813" y="1169988"/>
            <a:ext cx="4211637" cy="31575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850" y="4502150"/>
            <a:ext cx="5643563" cy="36845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88413"/>
            <a:ext cx="3055938" cy="468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5738" y="8888413"/>
            <a:ext cx="3055937" cy="468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8AAE6A-D2B3-C94B-B5A4-0014E71B6A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7047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8AAE6A-D2B3-C94B-B5A4-0014E71B6A36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4161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6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381000" y="2057400"/>
            <a:ext cx="7940040" cy="1524000"/>
          </a:xfrm>
          <a:ln/>
        </p:spPr>
        <p:txBody>
          <a:bodyPr anchor="t" anchorCtr="0">
            <a:noAutofit/>
          </a:bodyPr>
          <a:lstStyle>
            <a:lvl1pPr algn="l">
              <a:lnSpc>
                <a:spcPts val="6000"/>
              </a:lnSpc>
              <a:defRPr sz="6000">
                <a:solidFill>
                  <a:srgbClr val="00599C"/>
                </a:solidFill>
              </a:defRPr>
            </a:lvl1pPr>
          </a:lstStyle>
          <a:p>
            <a:r>
              <a:rPr lang="en-US" dirty="0" smtClean="0">
                <a:latin typeface="Franklin Gothic Book"/>
              </a:rPr>
              <a:t>Responsibility Charting</a:t>
            </a:r>
            <a:endParaRPr lang="en-US" dirty="0">
              <a:latin typeface="Franklin Gothic Book"/>
              <a:cs typeface="Franklin Gothic Book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380999" y="6172199"/>
            <a:ext cx="8427287" cy="914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Subtitle 2"/>
          <p:cNvSpPr>
            <a:spLocks noGrp="1"/>
          </p:cNvSpPr>
          <p:nvPr>
            <p:ph type="subTitle" idx="1"/>
          </p:nvPr>
        </p:nvSpPr>
        <p:spPr>
          <a:xfrm>
            <a:off x="381000" y="4038600"/>
            <a:ext cx="8077200" cy="1153652"/>
          </a:xfrm>
        </p:spPr>
        <p:txBody>
          <a:bodyPr>
            <a:noAutofit/>
          </a:bodyPr>
          <a:lstStyle>
            <a:lvl1pPr marL="231775" marR="0" indent="-231775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" charset="2"/>
              <a:buNone/>
              <a:tabLst/>
              <a:defRPr sz="2800" baseline="0">
                <a:solidFill>
                  <a:schemeClr val="tx1"/>
                </a:solidFill>
                <a:latin typeface="+mj-lt"/>
              </a:defRPr>
            </a:lvl1pPr>
          </a:lstStyle>
          <a:p>
            <a:endParaRPr lang="en-US" dirty="0" smtClean="0">
              <a:solidFill>
                <a:srgbClr val="808080"/>
              </a:solidFill>
              <a:latin typeface="+mj-lt"/>
              <a:cs typeface="Franklin Gothic Book"/>
            </a:endParaRPr>
          </a:p>
        </p:txBody>
      </p:sp>
    </p:spTree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Rectangle 6"/>
          <p:cNvSpPr txBox="1">
            <a:spLocks noChangeArrowheads="1"/>
          </p:cNvSpPr>
          <p:nvPr/>
        </p:nvSpPr>
        <p:spPr>
          <a:xfrm>
            <a:off x="8658225" y="6457950"/>
            <a:ext cx="485775" cy="400050"/>
          </a:xfrm>
          <a:prstGeom prst="rect">
            <a:avLst/>
          </a:prstGeom>
        </p:spPr>
        <p:txBody>
          <a:bodyPr anchor="b"/>
          <a:lstStyle>
            <a:defPPr>
              <a:defRPr lang="en-US"/>
            </a:defPPr>
            <a:lvl1pPr algn="r" rtl="0" fontAlgn="base">
              <a:spcBef>
                <a:spcPct val="20000"/>
              </a:spcBef>
              <a:spcAft>
                <a:spcPct val="0"/>
              </a:spcAft>
              <a:buClr>
                <a:srgbClr val="A03033"/>
              </a:buClr>
              <a:buSzPct val="140000"/>
              <a:buFont typeface="Arial" charset="0"/>
              <a:defRPr sz="900" kern="1200">
                <a:solidFill>
                  <a:srgbClr val="5F5F5F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20000"/>
              </a:spcBef>
              <a:spcAft>
                <a:spcPct val="0"/>
              </a:spcAft>
              <a:buClr>
                <a:srgbClr val="A03033"/>
              </a:buClr>
              <a:buSzPct val="140000"/>
              <a:buFont typeface="Arial" charset="0"/>
              <a:defRPr sz="1600" kern="1200">
                <a:solidFill>
                  <a:srgbClr val="5F5F5F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20000"/>
              </a:spcBef>
              <a:spcAft>
                <a:spcPct val="0"/>
              </a:spcAft>
              <a:buClr>
                <a:srgbClr val="A03033"/>
              </a:buClr>
              <a:buSzPct val="140000"/>
              <a:buFont typeface="Arial" charset="0"/>
              <a:defRPr sz="1600" kern="1200">
                <a:solidFill>
                  <a:srgbClr val="5F5F5F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20000"/>
              </a:spcBef>
              <a:spcAft>
                <a:spcPct val="0"/>
              </a:spcAft>
              <a:buClr>
                <a:srgbClr val="A03033"/>
              </a:buClr>
              <a:buSzPct val="140000"/>
              <a:buFont typeface="Arial" charset="0"/>
              <a:defRPr sz="1600" kern="1200">
                <a:solidFill>
                  <a:srgbClr val="5F5F5F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20000"/>
              </a:spcBef>
              <a:spcAft>
                <a:spcPct val="0"/>
              </a:spcAft>
              <a:buClr>
                <a:srgbClr val="A03033"/>
              </a:buClr>
              <a:buSzPct val="140000"/>
              <a:buFont typeface="Arial" charset="0"/>
              <a:defRPr sz="1600" kern="1200">
                <a:solidFill>
                  <a:srgbClr val="5F5F5F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rgbClr val="5F5F5F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rgbClr val="5F5F5F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rgbClr val="5F5F5F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rgbClr val="5F5F5F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9A274E19-AE13-4A93-8B41-3F69C902EBF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8458200" cy="914400"/>
          </a:xfrm>
        </p:spPr>
        <p:txBody>
          <a:bodyPr>
            <a:noAutofit/>
          </a:bodyPr>
          <a:lstStyle>
            <a:lvl1pPr>
              <a:lnSpc>
                <a:spcPts val="3400"/>
              </a:lnSpc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>
            <a:no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>
            <a:no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8458200" cy="914400"/>
          </a:xfrm>
        </p:spPr>
        <p:txBody>
          <a:bodyPr>
            <a:noAutofit/>
          </a:bodyPr>
          <a:lstStyle>
            <a:lvl1pPr>
              <a:lnSpc>
                <a:spcPts val="3400"/>
              </a:lnSpc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de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5029200" cy="4525963"/>
          </a:xfrm>
        </p:spPr>
        <p:txBody>
          <a:bodyPr>
            <a:no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1600200"/>
            <a:ext cx="2971800" cy="4525963"/>
          </a:xfrm>
        </p:spPr>
        <p:txBody>
          <a:bodyPr>
            <a:no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8458200" cy="914400"/>
          </a:xfrm>
        </p:spPr>
        <p:txBody>
          <a:bodyPr>
            <a:noAutofit/>
          </a:bodyPr>
          <a:lstStyle>
            <a:lvl1pPr>
              <a:lnSpc>
                <a:spcPts val="3400"/>
              </a:lnSpc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de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2971800" cy="4525963"/>
          </a:xfrm>
        </p:spPr>
        <p:txBody>
          <a:bodyPr>
            <a:no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00" y="1600200"/>
            <a:ext cx="5029200" cy="4525963"/>
          </a:xfrm>
        </p:spPr>
        <p:txBody>
          <a:bodyPr>
            <a:no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8458200" cy="914400"/>
          </a:xfrm>
        </p:spPr>
        <p:txBody>
          <a:bodyPr>
            <a:noAutofit/>
          </a:bodyPr>
          <a:lstStyle>
            <a:lvl1pPr>
              <a:lnSpc>
                <a:spcPts val="3400"/>
              </a:lnSpc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>
            <a:no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>
            <a:no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8458200" cy="914400"/>
          </a:xfrm>
        </p:spPr>
        <p:txBody>
          <a:bodyPr>
            <a:noAutofit/>
          </a:bodyPr>
          <a:lstStyle>
            <a:lvl1pPr>
              <a:lnSpc>
                <a:spcPts val="3400"/>
              </a:lnSpc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8458200" cy="914400"/>
          </a:xfrm>
        </p:spPr>
        <p:txBody>
          <a:bodyPr>
            <a:noAutofit/>
          </a:bodyPr>
          <a:lstStyle>
            <a:lvl1pPr>
              <a:lnSpc>
                <a:spcPts val="3400"/>
              </a:lnSpc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33000">
              <a:srgbClr val="FDFDFF">
                <a:lumMod val="22000"/>
                <a:lumOff val="78000"/>
              </a:srgbClr>
            </a:gs>
            <a:gs pos="46000">
              <a:schemeClr val="bg1"/>
            </a:gs>
            <a:gs pos="7000">
              <a:srgbClr val="D4DEF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 bwMode="auto">
          <a:xfrm flipV="1">
            <a:off x="0" y="762613"/>
            <a:ext cx="9144000" cy="221825"/>
          </a:xfrm>
          <a:prstGeom prst="rect">
            <a:avLst/>
          </a:prstGeom>
          <a:gradFill>
            <a:gsLst>
              <a:gs pos="0">
                <a:schemeClr val="accent1">
                  <a:alpha val="20000"/>
                </a:schemeClr>
              </a:gs>
              <a:gs pos="100000">
                <a:schemeClr val="accent1">
                  <a:lumMod val="40000"/>
                  <a:lumOff val="60000"/>
                  <a:alpha val="41000"/>
                </a:schemeClr>
              </a:gs>
            </a:gsLst>
          </a:gradFill>
          <a:ln>
            <a:noFill/>
            <a:headEnd type="none" w="med" len="med"/>
            <a:tailEnd type="none" w="med" len="med"/>
          </a:ln>
          <a:effectLst>
            <a:outerShdw blurRad="50800" dist="38100" dir="2700000">
              <a:srgbClr val="000000">
                <a:alpha val="43000"/>
              </a:srgbClr>
            </a:outerShdw>
          </a:effectLst>
          <a:ex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A03033"/>
              </a:buClr>
              <a:buSzPct val="140000"/>
              <a:buFont typeface="Arial" charset="0"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rgbClr val="5F5F5F"/>
              </a:solidFill>
              <a:effectLst/>
              <a:latin typeface="Arial" charset="0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0" y="0"/>
            <a:ext cx="9144000" cy="914400"/>
          </a:xfrm>
          <a:prstGeom prst="rect">
            <a:avLst/>
          </a:prstGeom>
          <a:gradFill>
            <a:gsLst>
              <a:gs pos="0">
                <a:srgbClr val="003366"/>
              </a:gs>
              <a:gs pos="100000">
                <a:srgbClr val="0066CC"/>
              </a:gs>
            </a:gsLst>
            <a:lin ang="16200000" scaled="0"/>
          </a:gradFill>
          <a:ln>
            <a:headEnd type="none" w="med" len="med"/>
            <a:tailEnd type="none" w="med" len="med"/>
          </a:ln>
          <a:effectLst>
            <a:outerShdw blurRad="40005" dist="22987" dir="5400000" algn="br">
              <a:schemeClr val="tx1">
                <a:alpha val="35000"/>
              </a:schemeClr>
            </a:outerShdw>
          </a:effectLst>
          <a:ex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A03033"/>
              </a:buClr>
              <a:buSzPct val="140000"/>
              <a:buFont typeface="Arial" charset="0"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rgbClr val="5F5F5F"/>
              </a:solidFill>
              <a:effectLst/>
              <a:latin typeface="Arial" charset="0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8600" y="0"/>
            <a:ext cx="8458200" cy="9144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/>
          <a:p>
            <a:r>
              <a:rPr lang="en-US" dirty="0" smtClean="0"/>
              <a:t>Click to edit Master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Rectangle 6"/>
          <p:cNvSpPr txBox="1">
            <a:spLocks noChangeArrowheads="1"/>
          </p:cNvSpPr>
          <p:nvPr/>
        </p:nvSpPr>
        <p:spPr>
          <a:xfrm>
            <a:off x="8658225" y="6457950"/>
            <a:ext cx="485775" cy="400050"/>
          </a:xfrm>
          <a:prstGeom prst="rect">
            <a:avLst/>
          </a:prstGeom>
        </p:spPr>
        <p:txBody>
          <a:bodyPr anchor="b"/>
          <a:lstStyle>
            <a:defPPr>
              <a:defRPr lang="en-US"/>
            </a:defPPr>
            <a:lvl1pPr algn="r" rtl="0" fontAlgn="base">
              <a:spcBef>
                <a:spcPct val="20000"/>
              </a:spcBef>
              <a:spcAft>
                <a:spcPct val="0"/>
              </a:spcAft>
              <a:buClr>
                <a:srgbClr val="A03033"/>
              </a:buClr>
              <a:buSzPct val="140000"/>
              <a:buFont typeface="Arial" charset="0"/>
              <a:defRPr sz="900" kern="1200">
                <a:solidFill>
                  <a:srgbClr val="5F5F5F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20000"/>
              </a:spcBef>
              <a:spcAft>
                <a:spcPct val="0"/>
              </a:spcAft>
              <a:buClr>
                <a:srgbClr val="A03033"/>
              </a:buClr>
              <a:buSzPct val="140000"/>
              <a:buFont typeface="Arial" charset="0"/>
              <a:defRPr sz="1600" kern="1200">
                <a:solidFill>
                  <a:srgbClr val="5F5F5F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20000"/>
              </a:spcBef>
              <a:spcAft>
                <a:spcPct val="0"/>
              </a:spcAft>
              <a:buClr>
                <a:srgbClr val="A03033"/>
              </a:buClr>
              <a:buSzPct val="140000"/>
              <a:buFont typeface="Arial" charset="0"/>
              <a:defRPr sz="1600" kern="1200">
                <a:solidFill>
                  <a:srgbClr val="5F5F5F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20000"/>
              </a:spcBef>
              <a:spcAft>
                <a:spcPct val="0"/>
              </a:spcAft>
              <a:buClr>
                <a:srgbClr val="A03033"/>
              </a:buClr>
              <a:buSzPct val="140000"/>
              <a:buFont typeface="Arial" charset="0"/>
              <a:defRPr sz="1600" kern="1200">
                <a:solidFill>
                  <a:srgbClr val="5F5F5F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20000"/>
              </a:spcBef>
              <a:spcAft>
                <a:spcPct val="0"/>
              </a:spcAft>
              <a:buClr>
                <a:srgbClr val="A03033"/>
              </a:buClr>
              <a:buSzPct val="140000"/>
              <a:buFont typeface="Arial" charset="0"/>
              <a:defRPr sz="1600" kern="1200">
                <a:solidFill>
                  <a:srgbClr val="5F5F5F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rgbClr val="5F5F5F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rgbClr val="5F5F5F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rgbClr val="5F5F5F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rgbClr val="5F5F5F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9A274E19-AE13-4A93-8B41-3F69C902EBF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</p:sldLayoutIdLst>
  <p:hf hdr="0" ftr="0" dt="0"/>
  <p:txStyles>
    <p:titleStyle>
      <a:lvl1pPr algn="l" defTabSz="457200" rtl="0" eaLnBrk="1" latinLnBrk="0" hangingPunct="1">
        <a:lnSpc>
          <a:spcPts val="3400"/>
        </a:lnSpc>
        <a:spcBef>
          <a:spcPct val="0"/>
        </a:spcBef>
        <a:buNone/>
        <a:defRPr sz="3600" kern="1200">
          <a:solidFill>
            <a:schemeClr val="bg1"/>
          </a:solidFill>
          <a:effectLst>
            <a:outerShdw blurRad="50800" dist="38100" dir="2700000">
              <a:srgbClr val="000000">
                <a:alpha val="43000"/>
              </a:srgbClr>
            </a:outerShdw>
          </a:effectLst>
          <a:latin typeface="Franklin Gothic Book"/>
          <a:ea typeface="+mj-ea"/>
          <a:cs typeface="Franklin Gothic Book"/>
        </a:defRPr>
      </a:lvl1pPr>
    </p:titleStyle>
    <p:bodyStyle>
      <a:lvl1pPr marL="231775" indent="-231775" algn="l" defTabSz="457200" rtl="0" eaLnBrk="1" latinLnBrk="0" hangingPunct="1">
        <a:spcBef>
          <a:spcPct val="20000"/>
        </a:spcBef>
        <a:buClr>
          <a:schemeClr val="accent1"/>
        </a:buClr>
        <a:buFont typeface="Wingdings" charset="2"/>
        <a:buChar char="§"/>
        <a:defRPr sz="20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4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4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Fishbone Diagrams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Participant and Leader Training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28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idx="1"/>
          </p:nvPr>
        </p:nvSpPr>
        <p:spPr>
          <a:xfrm>
            <a:off x="255320" y="990600"/>
            <a:ext cx="8416636" cy="5867400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514350" indent="-514350">
              <a:buClr>
                <a:schemeClr val="tx1"/>
              </a:buClr>
              <a:buFont typeface="+mj-lt"/>
              <a:buAutoNum type="arabicPeriod" startAt="5"/>
            </a:pPr>
            <a:r>
              <a:rPr lang="en-US" sz="2400" dirty="0"/>
              <a:t>Keep the meeting moving and avoid discussing any one cause for too long</a:t>
            </a:r>
          </a:p>
          <a:p>
            <a:pPr marL="514350" indent="-514350">
              <a:buClr>
                <a:schemeClr val="tx1"/>
              </a:buClr>
              <a:buFont typeface="+mj-lt"/>
              <a:buAutoNum type="arabicPeriod" startAt="5"/>
            </a:pPr>
            <a:endParaRPr lang="en-US" sz="2400" dirty="0" smtClean="0"/>
          </a:p>
          <a:p>
            <a:pPr marL="514350" indent="-514350">
              <a:buClr>
                <a:schemeClr val="tx1"/>
              </a:buClr>
              <a:buFont typeface="+mj-lt"/>
              <a:buAutoNum type="arabicPeriod" startAt="5"/>
            </a:pPr>
            <a:r>
              <a:rPr lang="en-US" sz="2400" dirty="0" smtClean="0"/>
              <a:t>Once </a:t>
            </a:r>
            <a:r>
              <a:rPr lang="en-US" sz="2400" dirty="0"/>
              <a:t>everyone’s ideas are listed, group the causes under major headings and eliminate the duplicates</a:t>
            </a:r>
          </a:p>
          <a:p>
            <a:pPr marL="514350" indent="-514350">
              <a:buClr>
                <a:schemeClr val="tx1"/>
              </a:buClr>
              <a:buFont typeface="+mj-lt"/>
              <a:buAutoNum type="arabicPeriod" startAt="5"/>
            </a:pPr>
            <a:endParaRPr lang="en-US" sz="2400" dirty="0" smtClean="0"/>
          </a:p>
          <a:p>
            <a:pPr marL="514350" indent="-514350">
              <a:buClr>
                <a:schemeClr val="tx1"/>
              </a:buClr>
              <a:buFont typeface="+mj-lt"/>
              <a:buAutoNum type="arabicPeriod" startAt="5"/>
            </a:pPr>
            <a:r>
              <a:rPr lang="en-US" sz="2400" dirty="0" smtClean="0"/>
              <a:t>When </a:t>
            </a:r>
            <a:r>
              <a:rPr lang="en-US" sz="2400" dirty="0"/>
              <a:t>the diagram is finished, ask the team members for their thoughts on the top causes to investigate </a:t>
            </a:r>
            <a:r>
              <a:rPr lang="en-US" sz="2400" dirty="0" smtClean="0"/>
              <a:t>first</a:t>
            </a:r>
          </a:p>
          <a:p>
            <a:pPr marL="514350" indent="-514350">
              <a:buClr>
                <a:schemeClr val="tx1"/>
              </a:buClr>
              <a:buFont typeface="+mj-lt"/>
              <a:buAutoNum type="arabicPeriod" startAt="5"/>
            </a:pPr>
            <a:endParaRPr lang="en-US" sz="2400" dirty="0"/>
          </a:p>
          <a:p>
            <a:pPr marL="514350" indent="-514350">
              <a:buClr>
                <a:schemeClr val="tx1"/>
              </a:buClr>
              <a:buFont typeface="+mj-lt"/>
              <a:buAutoNum type="arabicPeriod" startAt="5"/>
            </a:pPr>
            <a:r>
              <a:rPr lang="en-US" sz="2400" dirty="0" smtClean="0"/>
              <a:t>Take </a:t>
            </a:r>
            <a:r>
              <a:rPr lang="en-US" sz="2400" dirty="0"/>
              <a:t>a picture of the sticky-note fishbone diagram </a:t>
            </a:r>
            <a:r>
              <a:rPr lang="en-US" sz="2400" dirty="0" smtClean="0"/>
              <a:t>and use it to </a:t>
            </a:r>
          </a:p>
          <a:p>
            <a:pPr marL="457200" indent="-457200">
              <a:buFont typeface="+mj-lt"/>
              <a:buAutoNum type="arabicPeriod" startAt="5"/>
            </a:pPr>
            <a:endParaRPr lang="en-US" dirty="0" smtClean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endParaRPr lang="en-US" sz="1400" dirty="0" smtClean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endParaRPr lang="en-US" sz="1400" dirty="0" smtClean="0"/>
          </a:p>
          <a:p>
            <a:pPr marL="0" indent="0">
              <a:buNone/>
            </a:pPr>
            <a:endParaRPr lang="en-US" sz="1400" dirty="0" smtClean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28600" y="0"/>
            <a:ext cx="8915400" cy="914400"/>
          </a:xfrm>
        </p:spPr>
        <p:txBody>
          <a:bodyPr/>
          <a:lstStyle/>
          <a:p>
            <a:r>
              <a:rPr lang="en-US" dirty="0" smtClean="0"/>
              <a:t>Creating a Fishbone Diagram </a:t>
            </a:r>
            <a:r>
              <a:rPr lang="mr-IN" dirty="0" smtClean="0"/>
              <a:t>–</a:t>
            </a:r>
            <a:r>
              <a:rPr lang="en-US" dirty="0" smtClean="0"/>
              <a:t> 8 Steps (continued)</a:t>
            </a:r>
            <a:endParaRPr lang="en-US" dirty="0"/>
          </a:p>
        </p:txBody>
      </p:sp>
      <p:sp>
        <p:nvSpPr>
          <p:cNvPr id="6" name="Content Placeholder 12"/>
          <p:cNvSpPr txBox="1">
            <a:spLocks/>
          </p:cNvSpPr>
          <p:nvPr/>
        </p:nvSpPr>
        <p:spPr>
          <a:xfrm>
            <a:off x="457200" y="3200400"/>
            <a:ext cx="5257800" cy="1752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31775" indent="-231775" algn="l" defTabSz="4572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charset="2"/>
              <a:buChar char="§"/>
              <a:defRPr sz="20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8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2400" dirty="0" smtClean="0"/>
          </a:p>
          <a:p>
            <a:endParaRPr lang="en-US" sz="2200" dirty="0" smtClean="0"/>
          </a:p>
          <a:p>
            <a:pPr marL="0" indent="0">
              <a:buFont typeface="Wingdings" charset="2"/>
              <a:buNone/>
            </a:pPr>
            <a:endParaRPr lang="en-US" sz="2400" dirty="0" smtClean="0"/>
          </a:p>
          <a:p>
            <a:endParaRPr lang="en-US" sz="2400" dirty="0" smtClean="0"/>
          </a:p>
          <a:p>
            <a:pPr marL="0" indent="0">
              <a:buFont typeface="Wingdings" charset="2"/>
              <a:buNone/>
            </a:pPr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pPr marL="0" indent="0">
              <a:buFont typeface="Wingdings" charset="2"/>
              <a:buNone/>
            </a:pPr>
            <a:endParaRPr lang="en-US" sz="2400" dirty="0" smtClean="0"/>
          </a:p>
          <a:p>
            <a:endParaRPr lang="en-US" sz="2400" dirty="0" smtClean="0"/>
          </a:p>
          <a:p>
            <a:pPr marL="0" indent="0">
              <a:buFont typeface="Wingdings" charset="2"/>
              <a:buNone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224335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200" dirty="0" smtClean="0"/>
              <a:t>This training covers the following Fishbone Diagram topics</a:t>
            </a:r>
          </a:p>
          <a:p>
            <a:pPr marL="0" indent="0">
              <a:buNone/>
            </a:pPr>
            <a:endParaRPr lang="en-US" sz="3200" dirty="0" smtClean="0"/>
          </a:p>
          <a:p>
            <a:pPr lvl="1">
              <a:buFont typeface="Arial"/>
              <a:buChar char="•"/>
            </a:pPr>
            <a:r>
              <a:rPr lang="en-US" sz="3000" dirty="0">
                <a:solidFill>
                  <a:schemeClr val="bg1">
                    <a:lumMod val="65000"/>
                  </a:schemeClr>
                </a:solidFill>
              </a:rPr>
              <a:t>Purpose &amp; structure</a:t>
            </a:r>
          </a:p>
          <a:p>
            <a:pPr lvl="1">
              <a:buFont typeface="Arial"/>
              <a:buChar char="•"/>
            </a:pPr>
            <a:r>
              <a:rPr lang="en-US" sz="3000" dirty="0">
                <a:solidFill>
                  <a:schemeClr val="bg1">
                    <a:lumMod val="65000"/>
                  </a:schemeClr>
                </a:solidFill>
              </a:rPr>
              <a:t>Creating a fishbone diagram</a:t>
            </a:r>
          </a:p>
          <a:p>
            <a:pPr lvl="1">
              <a:buFont typeface="Arial"/>
              <a:buChar char="•"/>
            </a:pPr>
            <a:r>
              <a:rPr lang="en-US" sz="3200" dirty="0"/>
              <a:t>Limitations</a:t>
            </a:r>
          </a:p>
          <a:p>
            <a:pPr lvl="1">
              <a:buFont typeface="Arial"/>
              <a:buChar char="•"/>
            </a:pPr>
            <a:r>
              <a:rPr lang="en-US" sz="3000" dirty="0" smtClean="0">
                <a:solidFill>
                  <a:schemeClr val="bg1">
                    <a:lumMod val="65000"/>
                  </a:schemeClr>
                </a:solidFill>
              </a:rPr>
              <a:t>Examples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  <a:p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Training Objectives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5693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idx="1"/>
          </p:nvPr>
        </p:nvSpPr>
        <p:spPr>
          <a:xfrm>
            <a:off x="270164" y="1143000"/>
            <a:ext cx="8416636" cy="5562600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 smtClean="0"/>
              <a:t>Three things to keep in mind</a:t>
            </a:r>
            <a:r>
              <a:rPr lang="mr-IN" sz="2400" dirty="0" smtClean="0"/>
              <a:t>…</a:t>
            </a:r>
            <a:r>
              <a:rPr lang="en-US" sz="2400" dirty="0" smtClean="0"/>
              <a:t>.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A</a:t>
            </a:r>
            <a:r>
              <a:rPr lang="en-US" sz="2400" dirty="0" smtClean="0"/>
              <a:t> fishbone diagram usually includes </a:t>
            </a:r>
            <a:r>
              <a:rPr lang="en-US" sz="2400" i="1" dirty="0" smtClean="0"/>
              <a:t>possible</a:t>
            </a:r>
            <a:r>
              <a:rPr lang="en-US" sz="2400" dirty="0" smtClean="0"/>
              <a:t> causes, identified in a team setting</a:t>
            </a:r>
          </a:p>
          <a:p>
            <a:endParaRPr lang="en-US" sz="2400" dirty="0"/>
          </a:p>
          <a:p>
            <a:r>
              <a:rPr lang="en-US" sz="2400" dirty="0" smtClean="0"/>
              <a:t>Typically only a handful (or less) of the </a:t>
            </a:r>
            <a:r>
              <a:rPr lang="en-US" sz="2400" i="1" dirty="0" smtClean="0"/>
              <a:t>possible</a:t>
            </a:r>
            <a:r>
              <a:rPr lang="en-US" sz="2400" dirty="0" smtClean="0"/>
              <a:t> causes will have a significant impact on the problem</a:t>
            </a:r>
          </a:p>
          <a:p>
            <a:endParaRPr lang="en-US" sz="2400" dirty="0"/>
          </a:p>
          <a:p>
            <a:r>
              <a:rPr lang="en-US" sz="2400" dirty="0" smtClean="0"/>
              <a:t>Finding out which causes have the most </a:t>
            </a:r>
            <a:r>
              <a:rPr lang="en-US" sz="2400" dirty="0" smtClean="0"/>
              <a:t>impact on the problem is </a:t>
            </a:r>
            <a:r>
              <a:rPr lang="en-US" sz="2400" dirty="0" smtClean="0"/>
              <a:t>typically out of scope for a fishbone diagram exercise</a:t>
            </a: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Fishbone Diagram Limitations</a:t>
            </a:r>
            <a:endParaRPr lang="en-US" dirty="0"/>
          </a:p>
        </p:txBody>
      </p:sp>
      <p:sp>
        <p:nvSpPr>
          <p:cNvPr id="6" name="Content Placeholder 12"/>
          <p:cNvSpPr txBox="1">
            <a:spLocks/>
          </p:cNvSpPr>
          <p:nvPr/>
        </p:nvSpPr>
        <p:spPr>
          <a:xfrm>
            <a:off x="457200" y="3200400"/>
            <a:ext cx="5257800" cy="1752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31775" indent="-231775" algn="l" defTabSz="4572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charset="2"/>
              <a:buChar char="§"/>
              <a:defRPr sz="20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8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2400" dirty="0" smtClean="0"/>
          </a:p>
          <a:p>
            <a:endParaRPr lang="en-US" sz="2200" dirty="0" smtClean="0"/>
          </a:p>
          <a:p>
            <a:pPr marL="0" indent="0">
              <a:buFont typeface="Wingdings" charset="2"/>
              <a:buNone/>
            </a:pPr>
            <a:endParaRPr lang="en-US" sz="2400" dirty="0" smtClean="0"/>
          </a:p>
          <a:p>
            <a:endParaRPr lang="en-US" sz="2400" dirty="0" smtClean="0"/>
          </a:p>
          <a:p>
            <a:pPr marL="0" indent="0">
              <a:buFont typeface="Wingdings" charset="2"/>
              <a:buNone/>
            </a:pPr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pPr marL="0" indent="0">
              <a:buFont typeface="Wingdings" charset="2"/>
              <a:buNone/>
            </a:pPr>
            <a:endParaRPr lang="en-US" sz="2400" dirty="0" smtClean="0"/>
          </a:p>
          <a:p>
            <a:endParaRPr lang="en-US" sz="2400" dirty="0" smtClean="0"/>
          </a:p>
          <a:p>
            <a:pPr marL="0" indent="0">
              <a:buFont typeface="Wingdings" charset="2"/>
              <a:buNone/>
            </a:pPr>
            <a:endParaRPr lang="en-US" sz="2400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270164" y="5997714"/>
            <a:ext cx="8517230" cy="707886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tx1"/>
                </a:solidFill>
              </a:rPr>
              <a:t>Fishbone diagrams are mostly about organizing and communicating </a:t>
            </a:r>
            <a:r>
              <a:rPr lang="en-US" sz="2000" i="1" dirty="0" smtClean="0">
                <a:solidFill>
                  <a:schemeClr val="tx1"/>
                </a:solidFill>
              </a:rPr>
              <a:t>potential</a:t>
            </a:r>
            <a:r>
              <a:rPr lang="en-US" sz="2000" dirty="0" smtClean="0">
                <a:solidFill>
                  <a:schemeClr val="tx1"/>
                </a:solidFill>
              </a:rPr>
              <a:t> causes</a:t>
            </a:r>
            <a:endParaRPr 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2115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200" dirty="0" smtClean="0"/>
              <a:t>This training covers the following Fishbone Diagram topics</a:t>
            </a:r>
          </a:p>
          <a:p>
            <a:pPr marL="0" indent="0">
              <a:buNone/>
            </a:pPr>
            <a:endParaRPr lang="en-US" sz="3200" dirty="0" smtClean="0"/>
          </a:p>
          <a:p>
            <a:pPr lvl="1">
              <a:buFont typeface="Arial"/>
              <a:buChar char="•"/>
            </a:pPr>
            <a:r>
              <a:rPr lang="en-US" sz="3000" dirty="0">
                <a:solidFill>
                  <a:schemeClr val="bg1">
                    <a:lumMod val="65000"/>
                  </a:schemeClr>
                </a:solidFill>
              </a:rPr>
              <a:t>Purpose &amp; structure</a:t>
            </a:r>
          </a:p>
          <a:p>
            <a:pPr lvl="1">
              <a:buFont typeface="Arial"/>
              <a:buChar char="•"/>
            </a:pPr>
            <a:r>
              <a:rPr lang="en-US" sz="3000" dirty="0">
                <a:solidFill>
                  <a:schemeClr val="bg1">
                    <a:lumMod val="65000"/>
                  </a:schemeClr>
                </a:solidFill>
              </a:rPr>
              <a:t>Creating a fishbone diagram</a:t>
            </a:r>
          </a:p>
          <a:p>
            <a:pPr lvl="1">
              <a:buFont typeface="Arial"/>
              <a:buChar char="•"/>
            </a:pPr>
            <a:r>
              <a:rPr lang="en-US" sz="3000" dirty="0" smtClean="0">
                <a:solidFill>
                  <a:schemeClr val="bg1">
                    <a:lumMod val="65000"/>
                  </a:schemeClr>
                </a:solidFill>
              </a:rPr>
              <a:t>Limitations</a:t>
            </a:r>
          </a:p>
          <a:p>
            <a:pPr lvl="1">
              <a:buFont typeface="Arial"/>
              <a:buChar char="•"/>
            </a:pPr>
            <a:r>
              <a:rPr lang="en-US" sz="3200" dirty="0"/>
              <a:t>Examples</a:t>
            </a:r>
          </a:p>
          <a:p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Training Objectives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0575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220200" cy="6834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6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120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idx="1"/>
          </p:nvPr>
        </p:nvSpPr>
        <p:spPr>
          <a:xfrm>
            <a:off x="228600" y="1143000"/>
            <a:ext cx="8229600" cy="4525963"/>
          </a:xfrm>
        </p:spPr>
        <p:txBody>
          <a:bodyPr/>
          <a:lstStyle/>
          <a:p>
            <a:endParaRPr lang="en-US" sz="2400" dirty="0"/>
          </a:p>
          <a:p>
            <a:r>
              <a:rPr lang="en-US" sz="2400" dirty="0" smtClean="0"/>
              <a:t>The fishbone diagram </a:t>
            </a:r>
            <a:r>
              <a:rPr lang="en-US" sz="2400" dirty="0" smtClean="0"/>
              <a:t>is a great</a:t>
            </a:r>
            <a:r>
              <a:rPr lang="en-US" sz="2400" dirty="0" smtClean="0"/>
              <a:t> tool for organizing and communicating potential causes to a given problem</a:t>
            </a:r>
          </a:p>
          <a:p>
            <a:endParaRPr lang="en-US" sz="2400" dirty="0"/>
          </a:p>
          <a:p>
            <a:r>
              <a:rPr lang="en-US" sz="2400" dirty="0" smtClean="0"/>
              <a:t>The problem statement lies at the “head” of the fish, and the problems are grouped along the “bones”</a:t>
            </a:r>
            <a:endParaRPr lang="en-US" sz="2400" dirty="0"/>
          </a:p>
          <a:p>
            <a:endParaRPr lang="en-US" sz="2400" dirty="0" smtClean="0"/>
          </a:p>
          <a:p>
            <a:r>
              <a:rPr lang="en-US" sz="2400" dirty="0" smtClean="0"/>
              <a:t>Once a fishbone diagram is complete, other methods are available to rule potential causes in or out, as major contributors (including designed experiments, hypothesis testing, and </a:t>
            </a:r>
            <a:r>
              <a:rPr lang="en-US" sz="2400" dirty="0"/>
              <a:t>P</a:t>
            </a:r>
            <a:r>
              <a:rPr lang="en-US" sz="2400" dirty="0" smtClean="0"/>
              <a:t>areto charts)</a:t>
            </a:r>
          </a:p>
          <a:p>
            <a:endParaRPr lang="en-US" sz="2400" dirty="0"/>
          </a:p>
          <a:p>
            <a:endParaRPr lang="en-US" sz="2400" dirty="0"/>
          </a:p>
          <a:p>
            <a:pPr marL="511175" lvl="1" indent="0">
              <a:buNone/>
            </a:pPr>
            <a:endParaRPr lang="en-US" sz="2400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0069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200" dirty="0" smtClean="0"/>
              <a:t>This training covers the following Fishbone Diagram topics</a:t>
            </a:r>
          </a:p>
          <a:p>
            <a:pPr marL="0" indent="0">
              <a:buNone/>
            </a:pPr>
            <a:endParaRPr lang="en-US" sz="3200" dirty="0" smtClean="0"/>
          </a:p>
          <a:p>
            <a:pPr lvl="1">
              <a:buFont typeface="Arial"/>
              <a:buChar char="•"/>
            </a:pPr>
            <a:r>
              <a:rPr lang="en-US" sz="3000" dirty="0" smtClean="0"/>
              <a:t>Purpose &amp; structure</a:t>
            </a:r>
          </a:p>
          <a:p>
            <a:pPr lvl="1">
              <a:buFont typeface="Arial"/>
              <a:buChar char="•"/>
            </a:pPr>
            <a:r>
              <a:rPr lang="en-US" sz="3000" dirty="0" smtClean="0"/>
              <a:t>Creating a fishbone diagram</a:t>
            </a:r>
          </a:p>
          <a:p>
            <a:pPr lvl="1">
              <a:buFont typeface="Arial"/>
              <a:buChar char="•"/>
            </a:pPr>
            <a:r>
              <a:rPr lang="en-US" sz="3000" dirty="0" smtClean="0"/>
              <a:t>Limitations</a:t>
            </a:r>
          </a:p>
          <a:p>
            <a:pPr lvl="1">
              <a:buFont typeface="Arial"/>
              <a:buChar char="•"/>
            </a:pPr>
            <a:r>
              <a:rPr lang="en-US" sz="3000" dirty="0" smtClean="0"/>
              <a:t>Examples</a:t>
            </a:r>
            <a:endParaRPr lang="en-US" dirty="0"/>
          </a:p>
          <a:p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Training Objectives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7148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idx="1"/>
          </p:nvPr>
        </p:nvSpPr>
        <p:spPr>
          <a:xfrm>
            <a:off x="228600" y="1066800"/>
            <a:ext cx="8610600" cy="838200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 smtClean="0"/>
              <a:t>A</a:t>
            </a:r>
            <a:r>
              <a:rPr lang="en-US" sz="2400" dirty="0"/>
              <a:t> </a:t>
            </a:r>
            <a:r>
              <a:rPr lang="en-US" sz="2400" b="1" dirty="0"/>
              <a:t>fishbone diagram</a:t>
            </a:r>
            <a:r>
              <a:rPr lang="en-US" sz="2400" dirty="0"/>
              <a:t> organizes possible causes into a visual format that </a:t>
            </a:r>
            <a:r>
              <a:rPr lang="en-US" sz="2400" dirty="0" smtClean="0"/>
              <a:t>can be quickly </a:t>
            </a:r>
            <a:r>
              <a:rPr lang="en-US" sz="2400"/>
              <a:t>understood</a:t>
            </a:r>
            <a:r>
              <a:rPr lang="en-US" sz="2400" smtClean="0"/>
              <a:t>.</a:t>
            </a:r>
            <a:endParaRPr lang="en-US" sz="2400" dirty="0" smtClean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Fishbone Diagram Purpose &amp; Structure</a:t>
            </a:r>
            <a:endParaRPr lang="en-US" dirty="0"/>
          </a:p>
        </p:txBody>
      </p:sp>
      <p:pic>
        <p:nvPicPr>
          <p:cNvPr id="61" name="Picture 6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800" y="2032660"/>
            <a:ext cx="6433842" cy="4781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126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idx="1"/>
          </p:nvPr>
        </p:nvSpPr>
        <p:spPr>
          <a:xfrm>
            <a:off x="198912" y="1295400"/>
            <a:ext cx="8792688" cy="5259166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 smtClean="0"/>
              <a:t>Fishbone diagrams contain three </a:t>
            </a:r>
            <a:r>
              <a:rPr lang="en-US" sz="2800" dirty="0" smtClean="0"/>
              <a:t>elements</a:t>
            </a:r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Clr>
                <a:schemeClr val="tx1"/>
              </a:buClr>
              <a:buNone/>
            </a:pPr>
            <a:endParaRPr lang="en-US" dirty="0" smtClean="0"/>
          </a:p>
          <a:p>
            <a:pPr marL="457200" indent="-457200">
              <a:buClr>
                <a:schemeClr val="tx1"/>
              </a:buClr>
              <a:buFont typeface="+mj-lt"/>
              <a:buAutoNum type="arabicPeriod"/>
            </a:pPr>
            <a:r>
              <a:rPr lang="en-US" sz="2400" dirty="0"/>
              <a:t>P</a:t>
            </a:r>
            <a:r>
              <a:rPr lang="en-US" sz="2400" dirty="0" smtClean="0"/>
              <a:t>roblem statement </a:t>
            </a:r>
            <a:r>
              <a:rPr lang="mr-IN" sz="2400" dirty="0" smtClean="0"/>
              <a:t>–</a:t>
            </a:r>
            <a:r>
              <a:rPr lang="en-US" sz="2400" dirty="0" smtClean="0"/>
              <a:t> describes the problem being considered</a:t>
            </a:r>
          </a:p>
          <a:p>
            <a:pPr marL="457200" indent="-457200">
              <a:buClr>
                <a:schemeClr val="tx1"/>
              </a:buClr>
              <a:buFont typeface="+mj-lt"/>
              <a:buAutoNum type="arabicPeriod"/>
            </a:pPr>
            <a:endParaRPr lang="en-US" sz="2400" dirty="0" smtClean="0"/>
          </a:p>
          <a:p>
            <a:pPr marL="457200" indent="-457200">
              <a:buClr>
                <a:schemeClr val="tx1"/>
              </a:buClr>
              <a:buFont typeface="+mj-lt"/>
              <a:buAutoNum type="arabicPeriod"/>
            </a:pPr>
            <a:r>
              <a:rPr lang="en-US" sz="2400" dirty="0" smtClean="0"/>
              <a:t>Cause groupings </a:t>
            </a:r>
            <a:r>
              <a:rPr lang="mr-IN" sz="2400" dirty="0" smtClean="0"/>
              <a:t>–</a:t>
            </a:r>
            <a:r>
              <a:rPr lang="en-US" sz="2400" dirty="0" smtClean="0"/>
              <a:t> logical grouping for causes - there can be as few or as many cause groups as needed</a:t>
            </a:r>
          </a:p>
          <a:p>
            <a:pPr marL="457200" indent="-457200">
              <a:buClr>
                <a:schemeClr val="tx1"/>
              </a:buClr>
              <a:buFont typeface="+mj-lt"/>
              <a:buAutoNum type="arabicPeriod"/>
            </a:pPr>
            <a:endParaRPr lang="en-US" sz="2400" dirty="0" smtClean="0"/>
          </a:p>
          <a:p>
            <a:pPr marL="457200" indent="-457200">
              <a:buClr>
                <a:schemeClr val="tx1"/>
              </a:buClr>
              <a:buFont typeface="+mj-lt"/>
              <a:buAutoNum type="arabicPeriod"/>
            </a:pPr>
            <a:r>
              <a:rPr lang="en-US" sz="2400" dirty="0" smtClean="0"/>
              <a:t>Individual causes </a:t>
            </a:r>
            <a:r>
              <a:rPr lang="mr-IN" sz="2400" dirty="0" smtClean="0"/>
              <a:t>–</a:t>
            </a:r>
            <a:r>
              <a:rPr lang="en-US" sz="2400" dirty="0" smtClean="0"/>
              <a:t> these are the specific causes that make up each group</a:t>
            </a: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Fishbone Diagram Purpose &amp; Structure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5176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Fishbone Diagram Purpose &amp; Structure</a:t>
            </a:r>
            <a:endParaRPr lang="en-US" dirty="0"/>
          </a:p>
        </p:txBody>
      </p:sp>
      <p:pic>
        <p:nvPicPr>
          <p:cNvPr id="61" name="Picture 6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219200"/>
            <a:ext cx="7424442" cy="5518036"/>
          </a:xfrm>
          <a:prstGeom prst="rect">
            <a:avLst/>
          </a:prstGeom>
          <a:ln>
            <a:noFill/>
          </a:ln>
        </p:spPr>
      </p:pic>
      <p:grpSp>
        <p:nvGrpSpPr>
          <p:cNvPr id="16" name="Group 15"/>
          <p:cNvGrpSpPr/>
          <p:nvPr/>
        </p:nvGrpSpPr>
        <p:grpSpPr>
          <a:xfrm>
            <a:off x="6172200" y="2345346"/>
            <a:ext cx="2398757" cy="457200"/>
            <a:chOff x="6096000" y="2514600"/>
            <a:chExt cx="2398757" cy="457200"/>
          </a:xfrm>
        </p:grpSpPr>
        <p:sp>
          <p:nvSpPr>
            <p:cNvPr id="4" name="Oval 3"/>
            <p:cNvSpPr>
              <a:spLocks noChangeAspect="1"/>
            </p:cNvSpPr>
            <p:nvPr/>
          </p:nvSpPr>
          <p:spPr>
            <a:xfrm>
              <a:off x="6096000" y="2514600"/>
              <a:ext cx="457200" cy="4572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  <a:effectLst>
              <a:outerShdw blurRad="40000" dist="23000" dir="5400000" rotWithShape="0">
                <a:srgbClr val="FF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1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6553200" y="2565496"/>
              <a:ext cx="194155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n w="0"/>
                  <a:solidFill>
                    <a:srgbClr val="FF000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Problem Statement</a:t>
              </a:r>
              <a:endParaRPr lang="en-US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  <p:sp>
        <p:nvSpPr>
          <p:cNvPr id="15" name="Oval 14"/>
          <p:cNvSpPr/>
          <p:nvPr/>
        </p:nvSpPr>
        <p:spPr>
          <a:xfrm>
            <a:off x="6248400" y="3107346"/>
            <a:ext cx="2014242" cy="2286000"/>
          </a:xfrm>
          <a:prstGeom prst="ellipse">
            <a:avLst/>
          </a:prstGeom>
          <a:noFill/>
          <a:ln w="190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389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Fishbone Diagram Purpose &amp; Structure</a:t>
            </a:r>
            <a:endParaRPr lang="en-US" dirty="0"/>
          </a:p>
        </p:txBody>
      </p:sp>
      <p:pic>
        <p:nvPicPr>
          <p:cNvPr id="61" name="Picture 6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219200"/>
            <a:ext cx="7424442" cy="5518036"/>
          </a:xfrm>
          <a:prstGeom prst="rect">
            <a:avLst/>
          </a:prstGeom>
          <a:ln w="19050">
            <a:noFill/>
            <a:tailEnd type="triangle"/>
          </a:ln>
        </p:spPr>
      </p:pic>
      <p:grpSp>
        <p:nvGrpSpPr>
          <p:cNvPr id="20" name="Group 19"/>
          <p:cNvGrpSpPr/>
          <p:nvPr/>
        </p:nvGrpSpPr>
        <p:grpSpPr>
          <a:xfrm>
            <a:off x="127795" y="1752600"/>
            <a:ext cx="2234405" cy="457200"/>
            <a:chOff x="6096000" y="2514600"/>
            <a:chExt cx="2234405" cy="457200"/>
          </a:xfrm>
        </p:grpSpPr>
        <p:sp>
          <p:nvSpPr>
            <p:cNvPr id="21" name="Oval 20"/>
            <p:cNvSpPr>
              <a:spLocks noChangeAspect="1"/>
            </p:cNvSpPr>
            <p:nvPr/>
          </p:nvSpPr>
          <p:spPr>
            <a:xfrm>
              <a:off x="6096000" y="2514600"/>
              <a:ext cx="457200" cy="4572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  <a:effectLst>
              <a:outerShdw blurRad="40000" dist="23000" dir="5400000" rotWithShape="0">
                <a:srgbClr val="FF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2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550751" y="2573923"/>
              <a:ext cx="177965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n w="0"/>
                  <a:solidFill>
                    <a:srgbClr val="FF000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Cause Groupings</a:t>
              </a:r>
              <a:endParaRPr lang="en-US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  <p:sp>
        <p:nvSpPr>
          <p:cNvPr id="23" name="Oval 22"/>
          <p:cNvSpPr/>
          <p:nvPr/>
        </p:nvSpPr>
        <p:spPr>
          <a:xfrm>
            <a:off x="2133600" y="2057400"/>
            <a:ext cx="1066800" cy="592723"/>
          </a:xfrm>
          <a:prstGeom prst="ellipse">
            <a:avLst/>
          </a:prstGeom>
          <a:noFill/>
          <a:ln w="190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4664721" y="2027712"/>
            <a:ext cx="1066800" cy="592723"/>
          </a:xfrm>
          <a:prstGeom prst="ellipse">
            <a:avLst/>
          </a:prstGeom>
          <a:noFill/>
          <a:ln w="190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2286000" y="5867400"/>
            <a:ext cx="1066800" cy="592723"/>
          </a:xfrm>
          <a:prstGeom prst="ellipse">
            <a:avLst/>
          </a:prstGeom>
          <a:noFill/>
          <a:ln w="190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4740921" y="5867399"/>
            <a:ext cx="1066800" cy="592723"/>
          </a:xfrm>
          <a:prstGeom prst="ellipse">
            <a:avLst/>
          </a:prstGeom>
          <a:noFill/>
          <a:ln w="190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273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Fishbone Diagram Purpose &amp; Structure</a:t>
            </a:r>
            <a:endParaRPr lang="en-US" dirty="0"/>
          </a:p>
        </p:txBody>
      </p:sp>
      <p:pic>
        <p:nvPicPr>
          <p:cNvPr id="61" name="Picture 6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219200"/>
            <a:ext cx="7424442" cy="5518036"/>
          </a:xfrm>
          <a:prstGeom prst="rect">
            <a:avLst/>
          </a:prstGeom>
          <a:ln w="19050">
            <a:noFill/>
            <a:tailEnd type="triangle"/>
          </a:ln>
        </p:spPr>
      </p:pic>
      <p:grpSp>
        <p:nvGrpSpPr>
          <p:cNvPr id="20" name="Group 19"/>
          <p:cNvGrpSpPr/>
          <p:nvPr/>
        </p:nvGrpSpPr>
        <p:grpSpPr>
          <a:xfrm>
            <a:off x="228600" y="1752600"/>
            <a:ext cx="2244825" cy="457200"/>
            <a:chOff x="6096000" y="2514600"/>
            <a:chExt cx="2244825" cy="457200"/>
          </a:xfrm>
        </p:grpSpPr>
        <p:sp>
          <p:nvSpPr>
            <p:cNvPr id="21" name="Oval 20"/>
            <p:cNvSpPr>
              <a:spLocks noChangeAspect="1"/>
            </p:cNvSpPr>
            <p:nvPr/>
          </p:nvSpPr>
          <p:spPr>
            <a:xfrm>
              <a:off x="6096000" y="2514600"/>
              <a:ext cx="457200" cy="4572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  <a:effectLst>
              <a:outerShdw blurRad="40000" dist="23000" dir="5400000" rotWithShape="0">
                <a:srgbClr val="FF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3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540331" y="2573923"/>
              <a:ext cx="180049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n w="0"/>
                  <a:solidFill>
                    <a:srgbClr val="FF000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Individual Causes</a:t>
              </a:r>
              <a:endParaRPr lang="en-US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  <p:sp>
        <p:nvSpPr>
          <p:cNvPr id="23" name="Oval 22"/>
          <p:cNvSpPr>
            <a:spLocks noChangeAspect="1"/>
          </p:cNvSpPr>
          <p:nvPr/>
        </p:nvSpPr>
        <p:spPr>
          <a:xfrm>
            <a:off x="533400" y="2376054"/>
            <a:ext cx="2057400" cy="2057400"/>
          </a:xfrm>
          <a:prstGeom prst="ellipse">
            <a:avLst/>
          </a:prstGeom>
          <a:noFill/>
          <a:ln w="190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>
            <a:spLocks noChangeAspect="1"/>
          </p:cNvSpPr>
          <p:nvPr/>
        </p:nvSpPr>
        <p:spPr>
          <a:xfrm>
            <a:off x="609600" y="4191000"/>
            <a:ext cx="2057400" cy="2057400"/>
          </a:xfrm>
          <a:prstGeom prst="ellipse">
            <a:avLst/>
          </a:prstGeom>
          <a:noFill/>
          <a:ln w="190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>
            <a:spLocks noChangeAspect="1"/>
          </p:cNvSpPr>
          <p:nvPr/>
        </p:nvSpPr>
        <p:spPr>
          <a:xfrm>
            <a:off x="3048000" y="2362200"/>
            <a:ext cx="2057400" cy="2057400"/>
          </a:xfrm>
          <a:prstGeom prst="ellipse">
            <a:avLst/>
          </a:prstGeom>
          <a:noFill/>
          <a:ln w="190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>
            <a:spLocks noChangeAspect="1"/>
          </p:cNvSpPr>
          <p:nvPr/>
        </p:nvSpPr>
        <p:spPr>
          <a:xfrm>
            <a:off x="3124200" y="4191000"/>
            <a:ext cx="2057400" cy="2057400"/>
          </a:xfrm>
          <a:prstGeom prst="ellipse">
            <a:avLst/>
          </a:prstGeom>
          <a:noFill/>
          <a:ln w="190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469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200" dirty="0" smtClean="0"/>
              <a:t>This training covers the following Fishbone Diagram topics</a:t>
            </a:r>
          </a:p>
          <a:p>
            <a:pPr marL="0" indent="0">
              <a:buNone/>
            </a:pPr>
            <a:endParaRPr lang="en-US" sz="3200" dirty="0" smtClean="0"/>
          </a:p>
          <a:p>
            <a:pPr lvl="1">
              <a:buFont typeface="Arial"/>
              <a:buChar char="•"/>
            </a:pPr>
            <a:r>
              <a:rPr lang="en-US" sz="3000" dirty="0">
                <a:solidFill>
                  <a:schemeClr val="bg1">
                    <a:lumMod val="65000"/>
                  </a:schemeClr>
                </a:solidFill>
              </a:rPr>
              <a:t>Purpose &amp; structure</a:t>
            </a:r>
          </a:p>
          <a:p>
            <a:pPr lvl="1">
              <a:buFont typeface="Arial"/>
              <a:buChar char="•"/>
            </a:pPr>
            <a:r>
              <a:rPr lang="en-US" sz="3200" dirty="0"/>
              <a:t>Creating a fishbone diagram</a:t>
            </a:r>
          </a:p>
          <a:p>
            <a:pPr lvl="1">
              <a:buFont typeface="Arial"/>
              <a:buChar char="•"/>
            </a:pPr>
            <a:r>
              <a:rPr lang="en-US" sz="3000" dirty="0" smtClean="0">
                <a:solidFill>
                  <a:schemeClr val="bg1">
                    <a:lumMod val="65000"/>
                  </a:schemeClr>
                </a:solidFill>
              </a:rPr>
              <a:t>Limitations</a:t>
            </a:r>
          </a:p>
          <a:p>
            <a:pPr lvl="1">
              <a:buFont typeface="Arial"/>
              <a:buChar char="•"/>
            </a:pPr>
            <a:r>
              <a:rPr lang="en-US" sz="3000" dirty="0" smtClean="0">
                <a:solidFill>
                  <a:schemeClr val="bg1">
                    <a:lumMod val="65000"/>
                  </a:schemeClr>
                </a:solidFill>
              </a:rPr>
              <a:t>Examples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  <a:p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Training Objectives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2601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idx="1"/>
          </p:nvPr>
        </p:nvSpPr>
        <p:spPr>
          <a:xfrm>
            <a:off x="255320" y="990600"/>
            <a:ext cx="6145480" cy="5867400"/>
          </a:xfrm>
        </p:spPr>
        <p:txBody>
          <a:bodyPr/>
          <a:lstStyle/>
          <a:p>
            <a:pPr marL="0" indent="0">
              <a:buNone/>
            </a:pPr>
            <a:r>
              <a:rPr lang="en-US" sz="2400" i="1" dirty="0"/>
              <a:t>W</a:t>
            </a:r>
            <a:r>
              <a:rPr lang="en-US" sz="2400" i="1" dirty="0" smtClean="0"/>
              <a:t>e have found the following eight-step approach to be very effective </a:t>
            </a:r>
            <a:r>
              <a:rPr lang="mr-IN" sz="2400" i="1" dirty="0" smtClean="0"/>
              <a:t>–</a:t>
            </a:r>
            <a:r>
              <a:rPr lang="en-US" sz="2400" i="1" dirty="0" smtClean="0"/>
              <a:t> </a:t>
            </a:r>
          </a:p>
          <a:p>
            <a:pPr marL="0" indent="0">
              <a:buNone/>
            </a:pPr>
            <a:endParaRPr lang="en-US" dirty="0"/>
          </a:p>
          <a:p>
            <a:pPr marL="457200" indent="-457200">
              <a:buClr>
                <a:schemeClr val="tx1"/>
              </a:buClr>
              <a:buAutoNum type="arabicPeriod"/>
            </a:pPr>
            <a:r>
              <a:rPr lang="en-US" sz="2400" dirty="0" smtClean="0"/>
              <a:t>Communicate the objective</a:t>
            </a:r>
          </a:p>
          <a:p>
            <a:pPr marL="457200" indent="-457200">
              <a:buClr>
                <a:schemeClr val="tx1"/>
              </a:buClr>
              <a:buAutoNum type="arabicPeriod"/>
            </a:pPr>
            <a:endParaRPr lang="en-US" sz="2400" dirty="0" smtClean="0"/>
          </a:p>
          <a:p>
            <a:pPr marL="457200" indent="-457200">
              <a:buClr>
                <a:schemeClr val="tx1"/>
              </a:buClr>
              <a:buAutoNum type="arabicPeriod"/>
            </a:pPr>
            <a:r>
              <a:rPr lang="en-US" sz="2400" dirty="0" smtClean="0"/>
              <a:t>Show an example of a completed fishbone </a:t>
            </a:r>
            <a:r>
              <a:rPr lang="en-US" sz="2400" dirty="0" smtClean="0"/>
              <a:t>diagram</a:t>
            </a:r>
          </a:p>
          <a:p>
            <a:pPr marL="457200" indent="-457200">
              <a:buClr>
                <a:schemeClr val="tx1"/>
              </a:buClr>
              <a:buAutoNum type="arabicPeriod"/>
            </a:pPr>
            <a:endParaRPr lang="en-US" sz="2400" dirty="0" smtClean="0"/>
          </a:p>
          <a:p>
            <a:pPr marL="457200" indent="-457200">
              <a:buClr>
                <a:schemeClr val="tx1"/>
              </a:buClr>
              <a:buAutoNum type="arabicPeriod"/>
            </a:pPr>
            <a:r>
              <a:rPr lang="en-US" sz="2400" dirty="0" smtClean="0"/>
              <a:t>Let the team know that all potential causes will be included on the diagram</a:t>
            </a:r>
          </a:p>
          <a:p>
            <a:pPr marL="457200" indent="-457200">
              <a:buClr>
                <a:schemeClr val="tx1"/>
              </a:buClr>
              <a:buAutoNum type="arabicPeriod"/>
            </a:pPr>
            <a:endParaRPr lang="en-US" sz="2400" dirty="0" smtClean="0"/>
          </a:p>
          <a:p>
            <a:pPr marL="457200" indent="-457200">
              <a:buClr>
                <a:schemeClr val="tx1"/>
              </a:buClr>
              <a:buAutoNum type="arabicPeriod"/>
            </a:pPr>
            <a:r>
              <a:rPr lang="en-US" sz="2400" dirty="0" smtClean="0"/>
              <a:t>Ask team members to write their ideas on large sticky notes (3”x3” work well), and stick them on a white-board or wall</a:t>
            </a:r>
          </a:p>
          <a:p>
            <a:pPr marL="457200" indent="-457200">
              <a:buClr>
                <a:schemeClr val="tx1"/>
              </a:buClr>
              <a:buAutoNum type="arabicPeriod"/>
            </a:pPr>
            <a:endParaRPr lang="en-US" dirty="0" smtClean="0"/>
          </a:p>
          <a:p>
            <a:pPr marL="457200" indent="-457200">
              <a:buClr>
                <a:schemeClr val="tx1"/>
              </a:buClr>
              <a:buAutoNum type="arabicPeriod"/>
            </a:pPr>
            <a:endParaRPr lang="en-US" dirty="0" smtClean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endParaRPr lang="en-US" sz="1400" dirty="0" smtClean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endParaRPr lang="en-US" sz="1400" dirty="0" smtClean="0"/>
          </a:p>
          <a:p>
            <a:pPr marL="0" indent="0">
              <a:buNone/>
            </a:pPr>
            <a:endParaRPr lang="en-US" sz="1400" dirty="0" smtClean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Creating a Fishbone Diagram </a:t>
            </a:r>
            <a:r>
              <a:rPr lang="mr-IN" dirty="0" smtClean="0"/>
              <a:t>–</a:t>
            </a:r>
            <a:r>
              <a:rPr lang="en-US" dirty="0" smtClean="0"/>
              <a:t> 8 Steps</a:t>
            </a:r>
            <a:endParaRPr lang="en-US" dirty="0"/>
          </a:p>
        </p:txBody>
      </p:sp>
      <p:sp>
        <p:nvSpPr>
          <p:cNvPr id="6" name="Content Placeholder 12"/>
          <p:cNvSpPr txBox="1">
            <a:spLocks/>
          </p:cNvSpPr>
          <p:nvPr/>
        </p:nvSpPr>
        <p:spPr>
          <a:xfrm>
            <a:off x="457200" y="3200400"/>
            <a:ext cx="5257800" cy="1752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31775" indent="-231775" algn="l" defTabSz="4572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charset="2"/>
              <a:buChar char="§"/>
              <a:defRPr sz="20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8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2400" dirty="0" smtClean="0"/>
          </a:p>
          <a:p>
            <a:endParaRPr lang="en-US" sz="2200" dirty="0" smtClean="0"/>
          </a:p>
          <a:p>
            <a:pPr marL="0" indent="0">
              <a:buFont typeface="Wingdings" charset="2"/>
              <a:buNone/>
            </a:pPr>
            <a:endParaRPr lang="en-US" sz="2400" dirty="0" smtClean="0"/>
          </a:p>
          <a:p>
            <a:endParaRPr lang="en-US" sz="2400" dirty="0" smtClean="0"/>
          </a:p>
          <a:p>
            <a:pPr marL="0" indent="0">
              <a:buFont typeface="Wingdings" charset="2"/>
              <a:buNone/>
            </a:pPr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pPr marL="0" indent="0">
              <a:buFont typeface="Wingdings" charset="2"/>
              <a:buNone/>
            </a:pPr>
            <a:endParaRPr lang="en-US" sz="2400" dirty="0" smtClean="0"/>
          </a:p>
          <a:p>
            <a:endParaRPr lang="en-US" sz="2400" dirty="0" smtClean="0"/>
          </a:p>
          <a:p>
            <a:pPr marL="0" indent="0">
              <a:buFont typeface="Wingdings" charset="2"/>
              <a:buNone/>
            </a:pPr>
            <a:endParaRPr lang="en-US" sz="2400" dirty="0" smtClean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2610" y="1676400"/>
            <a:ext cx="3024463" cy="1958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7003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Growth Game Plan">
      <a:dk1>
        <a:sysClr val="windowText" lastClr="000000"/>
      </a:dk1>
      <a:lt1>
        <a:sysClr val="window" lastClr="FFFFFF"/>
      </a:lt1>
      <a:dk2>
        <a:srgbClr val="5B6973"/>
      </a:dk2>
      <a:lt2>
        <a:srgbClr val="E7ECED"/>
      </a:lt2>
      <a:accent1>
        <a:srgbClr val="008BEF"/>
      </a:accent1>
      <a:accent2>
        <a:srgbClr val="FF6600"/>
      </a:accent2>
      <a:accent3>
        <a:srgbClr val="85AE1E"/>
      </a:accent3>
      <a:accent4>
        <a:srgbClr val="542378"/>
      </a:accent4>
      <a:accent5>
        <a:srgbClr val="CC0066"/>
      </a:accent5>
      <a:accent6>
        <a:srgbClr val="008080"/>
      </a:accent6>
      <a:hlink>
        <a:srgbClr val="005C9F"/>
      </a:hlink>
      <a:folHlink>
        <a:srgbClr val="05353E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3644</TotalTime>
  <Words>454</Words>
  <Application>Microsoft Macintosh PowerPoint</Application>
  <PresentationFormat>On-screen Show (4:3)</PresentationFormat>
  <Paragraphs>121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Calibri</vt:lpstr>
      <vt:lpstr>Franklin Gothic Book</vt:lpstr>
      <vt:lpstr>Wingdings</vt:lpstr>
      <vt:lpstr>Arial</vt:lpstr>
      <vt:lpstr>blank</vt:lpstr>
      <vt:lpstr>Fishbone Diagrams</vt:lpstr>
      <vt:lpstr>Training Objectives</vt:lpstr>
      <vt:lpstr>Fishbone Diagram Purpose &amp; Structure</vt:lpstr>
      <vt:lpstr>Fishbone Diagram Purpose &amp; Structure</vt:lpstr>
      <vt:lpstr>Fishbone Diagram Purpose &amp; Structure</vt:lpstr>
      <vt:lpstr>Fishbone Diagram Purpose &amp; Structure</vt:lpstr>
      <vt:lpstr>Fishbone Diagram Purpose &amp; Structure</vt:lpstr>
      <vt:lpstr>Training Objectives</vt:lpstr>
      <vt:lpstr>Creating a Fishbone Diagram – 8 Steps</vt:lpstr>
      <vt:lpstr>Creating a Fishbone Diagram – 8 Steps (continued)</vt:lpstr>
      <vt:lpstr>Training Objectives</vt:lpstr>
      <vt:lpstr>Fishbone Diagram Limitations</vt:lpstr>
      <vt:lpstr>Training Objectives</vt:lpstr>
      <vt:lpstr>PowerPoint Presentation</vt:lpstr>
      <vt:lpstr>PowerPoint Presentation</vt:lpstr>
      <vt:lpstr>Summary</vt:lpstr>
    </vt:vector>
  </TitlesOfParts>
  <Company>Newell-Rubbermaid</Company>
  <LinksUpToDate>false</LinksUpToDate>
  <SharedDoc>false</SharedDoc>
  <HyperlinksChanged>false</HyperlinksChanged>
  <AppVersion>15.0029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Template</dc:title>
  <dc:creator>Newell Rubbermaid User</dc:creator>
  <cp:lastModifiedBy>Michael Clemens</cp:lastModifiedBy>
  <cp:revision>116</cp:revision>
  <dcterms:created xsi:type="dcterms:W3CDTF">2012-12-06T15:44:29Z</dcterms:created>
  <dcterms:modified xsi:type="dcterms:W3CDTF">2016-12-28T21:35:51Z</dcterms:modified>
</cp:coreProperties>
</file>